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6" r:id="rId2"/>
    <p:sldId id="256" r:id="rId3"/>
    <p:sldId id="257" r:id="rId4"/>
    <p:sldId id="300" r:id="rId5"/>
    <p:sldId id="298" r:id="rId6"/>
    <p:sldId id="301" r:id="rId7"/>
    <p:sldId id="306" r:id="rId8"/>
    <p:sldId id="290" r:id="rId9"/>
    <p:sldId id="275" r:id="rId10"/>
    <p:sldId id="276" r:id="rId11"/>
    <p:sldId id="265" r:id="rId12"/>
    <p:sldId id="311" r:id="rId13"/>
    <p:sldId id="302" r:id="rId14"/>
    <p:sldId id="312" r:id="rId15"/>
    <p:sldId id="308" r:id="rId16"/>
    <p:sldId id="305" r:id="rId17"/>
    <p:sldId id="307" r:id="rId18"/>
    <p:sldId id="263" r:id="rId19"/>
    <p:sldId id="317" r:id="rId20"/>
    <p:sldId id="318" r:id="rId21"/>
    <p:sldId id="319" r:id="rId22"/>
    <p:sldId id="292" r:id="rId23"/>
    <p:sldId id="313" r:id="rId24"/>
    <p:sldId id="293" r:id="rId25"/>
    <p:sldId id="294" r:id="rId26"/>
    <p:sldId id="282" r:id="rId27"/>
    <p:sldId id="314" r:id="rId28"/>
    <p:sldId id="295" r:id="rId29"/>
    <p:sldId id="304" r:id="rId30"/>
    <p:sldId id="287" r:id="rId31"/>
    <p:sldId id="288" r:id="rId32"/>
    <p:sldId id="296" r:id="rId33"/>
    <p:sldId id="320" r:id="rId34"/>
    <p:sldId id="322" r:id="rId35"/>
    <p:sldId id="323" r:id="rId36"/>
    <p:sldId id="324" r:id="rId37"/>
    <p:sldId id="325" r:id="rId38"/>
    <p:sldId id="326" r:id="rId39"/>
    <p:sldId id="327" r:id="rId40"/>
    <p:sldId id="32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AF7AD-3104-4FFE-90FE-99789EEC3186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B343-8CCC-4C21-A80B-729ED2FE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8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CFC9-B462-49B3-92C6-8A9C6E8C741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Bootcamp-Troy/SparksInHDInsight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ncmedia.azureedge.net/ncmedia/2014/10/MSFT_logo_rgb_C-Gray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5440" r="8771" b="24684"/>
          <a:stretch/>
        </p:blipFill>
        <p:spPr bwMode="auto">
          <a:xfrm>
            <a:off x="1190846" y="807148"/>
            <a:ext cx="4856939" cy="1091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DH-Government-Logo_3-Color-RGB-hi-r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6" b="22917"/>
          <a:stretch/>
        </p:blipFill>
        <p:spPr bwMode="auto">
          <a:xfrm>
            <a:off x="8498515" y="3135678"/>
            <a:ext cx="3246319" cy="13426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nsg_logo_primary_col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>
            <a:fillRect/>
          </a:stretch>
        </p:blipFill>
        <p:spPr bwMode="auto">
          <a:xfrm>
            <a:off x="8340689" y="4988470"/>
            <a:ext cx="3348948" cy="133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7" y="3806984"/>
            <a:ext cx="3464972" cy="115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lfa Insurance Logo (RGB-12)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55" y="3561777"/>
            <a:ext cx="2077209" cy="239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teklinks.com/images/logo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74" y="2578349"/>
            <a:ext cx="479551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global.azurebootcamp.net/wp-content/uploads/2014/11/logo-2018-762x677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837" y="206477"/>
            <a:ext cx="1663632" cy="1478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30906" y="4758924"/>
            <a:ext cx="5253682" cy="17986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 for Azure </a:t>
            </a:r>
            <a:r>
              <a:rPr lang="en-US" sz="4000" b="0" cap="none" spc="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Bootcamp</a:t>
            </a:r>
            <a:endParaRPr lang="en-US" sz="4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24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cluster architecture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837" y="1825625"/>
            <a:ext cx="455632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4601" y="2519916"/>
            <a:ext cx="6420509" cy="29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4546" y="1943191"/>
            <a:ext cx="4866394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RDD?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68267" y="2127436"/>
            <a:ext cx="6746731" cy="1674575"/>
            <a:chOff x="5202492" y="4306298"/>
            <a:chExt cx="6746731" cy="1674575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492" y="4314102"/>
              <a:ext cx="2235918" cy="1658568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49" y="4310490"/>
              <a:ext cx="2253240" cy="16703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2989" y="4306298"/>
              <a:ext cx="2266234" cy="1674575"/>
            </a:xfrm>
            <a:prstGeom prst="rect">
              <a:avLst/>
            </a:prstGeom>
          </p:spPr>
        </p:pic>
      </p:grp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027980" y="3885538"/>
            <a:ext cx="1987018" cy="1193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267" y="3885538"/>
            <a:ext cx="2839405" cy="286961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72" y="5214961"/>
            <a:ext cx="2968256" cy="15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5875" y="1929606"/>
            <a:ext cx="4286250" cy="41433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6527"/>
            <a:ext cx="5181600" cy="43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</a:t>
            </a:r>
            <a:r>
              <a:rPr lang="en-US" dirty="0" smtClean="0"/>
              <a:t>Transformations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866" y="1825625"/>
            <a:ext cx="84362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</a:t>
            </a:r>
            <a:r>
              <a:rPr lang="en-US" dirty="0" smtClean="0"/>
              <a:t>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810" y="1825625"/>
            <a:ext cx="8306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Working with RDDs in Python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1858169"/>
            <a:ext cx="99631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Ambari</a:t>
            </a:r>
            <a:r>
              <a:rPr lang="en-US" dirty="0"/>
              <a:t> 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2589"/>
            <a:ext cx="5181600" cy="2577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9807"/>
            <a:ext cx="5181600" cy="3542974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</p:spTree>
    <p:extLst>
      <p:ext uri="{BB962C8B-B14F-4D97-AF65-F5344CB8AC3E}">
        <p14:creationId xmlns:p14="http://schemas.microsoft.com/office/powerpoint/2010/main" val="282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HDInsight Spark: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74"/>
            <a:ext cx="5181600" cy="4011840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6" y="1995374"/>
            <a:ext cx="3886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DataFrames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042471"/>
            <a:ext cx="4329223" cy="2783416"/>
          </a:xfrm>
          <a:prstGeom prst="rect">
            <a:avLst/>
          </a:prstGeom>
        </p:spPr>
      </p:pic>
      <p:pic>
        <p:nvPicPr>
          <p:cNvPr id="8" name="Content Placeholder 7" descr="https://cdn-images-1.medium.com/max/800/1*t9Cnql3208oRs-ZchANtTg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87" y="4975653"/>
            <a:ext cx="3365204" cy="171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cdn-images-1.medium.com/max/800/1*OY41hGbe4IB9-hHLRPuCH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53" y="863614"/>
            <a:ext cx="5715000" cy="155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cdn-images-1.medium.com/max/800/1*0qVfl4CXFsuKfTs1hH7sHQ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66" y="2676058"/>
            <a:ext cx="4114800" cy="157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cdn-images-1.medium.com/max/800/1*81ZOMxCci-tM2b-HNUX6W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01" y="4380614"/>
            <a:ext cx="3248165" cy="2305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abstraction: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57" y="1825625"/>
            <a:ext cx="9852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Predictive Analytics with Spark in Azure HDInsight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Ingyu Lee</a:t>
            </a:r>
          </a:p>
          <a:p>
            <a:r>
              <a:rPr lang="en-US" dirty="0" smtClean="0"/>
              <a:t>Troy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8890" y="5764250"/>
            <a:ext cx="587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github.com/Azure-Bootcamp-Troy/SparksInHDInsight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Operations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044"/>
            <a:ext cx="1051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860" y="1825625"/>
            <a:ext cx="100142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SQL?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9372"/>
            <a:ext cx="5804986" cy="293133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5586" y="2459372"/>
            <a:ext cx="4491722" cy="29313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3005" y="6299098"/>
            <a:ext cx="7408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sudo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-HE /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/bin/anaconda/bin/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install pandas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5900229"/>
            <a:ext cx="45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Install pandas to see the SQL magic on </a:t>
            </a:r>
            <a:r>
              <a:rPr lang="en-US" dirty="0" err="1" smtClean="0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732" y="1825625"/>
            <a:ext cx="88865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7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51370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4307783"/>
            <a:ext cx="5181600" cy="229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75" y="1142446"/>
            <a:ext cx="4820951" cy="2920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922" y="4096347"/>
            <a:ext cx="5542455" cy="25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76639"/>
            <a:ext cx="5181600" cy="1765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400" y="609521"/>
            <a:ext cx="5181600" cy="288584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39531"/>
            <a:ext cx="5181600" cy="3164977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503485"/>
            <a:ext cx="5181600" cy="25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06040"/>
            <a:ext cx="5181600" cy="279050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0737"/>
            <a:ext cx="5181600" cy="30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Machine Learning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381" y="2104123"/>
            <a:ext cx="5181600" cy="25396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2953" y="2104123"/>
            <a:ext cx="5181600" cy="2187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1" y="4844606"/>
            <a:ext cx="4444410" cy="153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18" y="4444582"/>
            <a:ext cx="5284270" cy="19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MLlib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66103"/>
            <a:ext cx="5181600" cy="287038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566103"/>
            <a:ext cx="5790599" cy="28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to.. Machine Learning in Apache Spark?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991519"/>
            <a:ext cx="96393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What is HDInsight?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Spark?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RDD?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DataFrames</a:t>
            </a:r>
            <a:r>
              <a:rPr lang="en-US" dirty="0"/>
              <a:t>?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What is Spark SQL?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MLLib</a:t>
            </a:r>
            <a:r>
              <a:rPr lang="en-US" dirty="0" smtClean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References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Microsoft DAT202.3x</a:t>
            </a:r>
            <a:r>
              <a:rPr lang="en-US" dirty="0" smtClean="0"/>
              <a:t>: Spark 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DAT202.2x: Real-Time Analytics with Hadoop 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DAT202.1x: Big Data with Hadoop 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Virtual Academy: Spark on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UCB Sparks: CS100, CS105, CS110, CS120, CS190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UCSD Big Data Series (</a:t>
            </a:r>
            <a:r>
              <a:rPr lang="en-US" dirty="0"/>
              <a:t>C</a:t>
            </a:r>
            <a:r>
              <a:rPr lang="en-US" dirty="0" smtClean="0"/>
              <a:t>oursera)</a:t>
            </a:r>
          </a:p>
          <a:p>
            <a:pPr lvl="1">
              <a:lnSpc>
                <a:spcPct val="110000"/>
              </a:lnSpc>
            </a:pPr>
            <a:r>
              <a:rPr lang="en-US" dirty="0" err="1" smtClean="0"/>
              <a:t>Yandex</a:t>
            </a:r>
            <a:r>
              <a:rPr lang="en-US" dirty="0" smtClean="0"/>
              <a:t>: Big Data Series (Coursera)</a:t>
            </a:r>
          </a:p>
        </p:txBody>
      </p:sp>
    </p:spTree>
    <p:extLst>
      <p:ext uri="{BB962C8B-B14F-4D97-AF65-F5344CB8AC3E}">
        <p14:creationId xmlns:p14="http://schemas.microsoft.com/office/powerpoint/2010/main" val="2892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Terminology</a:t>
            </a:r>
            <a:endParaRPr lang="en-US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91102"/>
            <a:ext cx="5181600" cy="254043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9912" y="1690688"/>
            <a:ext cx="5181600" cy="2649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1954"/>
            <a:ext cx="4828953" cy="2142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48" y="4631954"/>
            <a:ext cx="4583033" cy="20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</a:t>
            </a:r>
            <a:r>
              <a:rPr lang="en-US" dirty="0"/>
              <a:t>Terminology</a:t>
            </a:r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5857"/>
            <a:ext cx="5181600" cy="3530874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101"/>
            <a:ext cx="5181600" cy="36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Classification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4633" y="1406842"/>
            <a:ext cx="43815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33" y="3443917"/>
            <a:ext cx="5924550" cy="176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899" y="1375147"/>
            <a:ext cx="6905625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056" y="3584947"/>
            <a:ext cx="5057775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756" y="5206042"/>
            <a:ext cx="8601075" cy="15716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49258" y="346745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Load 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38161" y="1107269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Prepare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69638" y="321895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Split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6607" y="6221450"/>
            <a:ext cx="298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Prepare 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19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</a:t>
            </a:r>
            <a:r>
              <a:rPr lang="en-US" dirty="0"/>
              <a:t>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8368708" cy="1205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13525"/>
            <a:ext cx="688657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487" y="4697819"/>
            <a:ext cx="6324600" cy="1524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3787" y="1322611"/>
            <a:ext cx="3224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Train a Classification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8424" y="2846721"/>
            <a:ext cx="2886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Helvetica Neue"/>
              </a:rPr>
              <a:t>Prepare the Testing Data</a:t>
            </a:r>
            <a:endParaRPr lang="en-US" b="1" i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06908" y="4328487"/>
            <a:ext cx="178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Test 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5619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13385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52862"/>
            <a:ext cx="6029325" cy="1590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19245" y="355865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Load Source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1984892"/>
            <a:ext cx="6965339" cy="11223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68165" y="1690688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Prepare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914" y="3558659"/>
            <a:ext cx="4943475" cy="14954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27237" y="321676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Split the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316" y="5273158"/>
            <a:ext cx="7765073" cy="15120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02675" y="6126119"/>
            <a:ext cx="298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Prepare the Training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63720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53225" cy="1009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5140" y="2515672"/>
            <a:ext cx="298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Train a Regression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1526"/>
            <a:ext cx="8201025" cy="1428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82357" y="3951844"/>
            <a:ext cx="2886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Prepare the Testing Data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824" y="4855527"/>
            <a:ext cx="5324475" cy="1533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08621" y="5698365"/>
            <a:ext cx="178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Test the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3317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Pipeline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90688"/>
            <a:ext cx="8686800" cy="1857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8866" y="1321356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Define the Pipeline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994394"/>
            <a:ext cx="2867025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359644"/>
            <a:ext cx="5286375" cy="781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38478" y="4143103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Run 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5849" y="5565503"/>
            <a:ext cx="273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Helvetica Neue"/>
              </a:rPr>
              <a:t>Test the Pipeline Model</a:t>
            </a:r>
            <a:endParaRPr lang="en-US" b="1" i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491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Example: </a:t>
            </a:r>
            <a:r>
              <a:rPr lang="en-US" dirty="0"/>
              <a:t>Text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2" y="1748570"/>
            <a:ext cx="7048500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19" y="5249007"/>
            <a:ext cx="31527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77620"/>
            <a:ext cx="5848350" cy="847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242" y="600148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Run the Pipeline as an Estimator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11999" y="5150406"/>
            <a:ext cx="273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Test the Pipeline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194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Example: Clustering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3" y="1690688"/>
            <a:ext cx="9753600" cy="1704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5518" y="1423349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Create the K-Means Model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23" y="3663002"/>
            <a:ext cx="3086100" cy="923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9037" y="394029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Get the Cluster Centers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23" y="5018331"/>
            <a:ext cx="4981575" cy="10572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61332" y="536230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Predict Clusters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8687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Example: Recommendation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32" y="1603985"/>
            <a:ext cx="33432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32" y="2737460"/>
            <a:ext cx="6276975" cy="164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32" y="4714021"/>
            <a:ext cx="4924425" cy="200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12" y="1603985"/>
            <a:ext cx="6972300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58" y="4261823"/>
            <a:ext cx="8477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HDInsight – What is it?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30" y="1825625"/>
            <a:ext cx="9358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4814" y="2035340"/>
            <a:ext cx="4726889" cy="22486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546671" y="2050959"/>
            <a:ext cx="4711436" cy="1420477"/>
            <a:chOff x="6498265" y="1817317"/>
            <a:chExt cx="4711436" cy="1420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265" y="1817317"/>
              <a:ext cx="1561827" cy="13686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092" y="1817317"/>
              <a:ext cx="1563809" cy="1394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680" y="1817317"/>
              <a:ext cx="1582021" cy="142047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555" y="5328463"/>
            <a:ext cx="7027017" cy="1306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76" y="3934158"/>
            <a:ext cx="5738037" cy="1067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21" y="4438350"/>
            <a:ext cx="4144380" cy="20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42260" y="412103"/>
            <a:ext cx="10909005" cy="617636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178793" y="2256177"/>
            <a:ext cx="4674176" cy="23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6212"/>
            <a:ext cx="114109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Creating </a:t>
            </a:r>
            <a:r>
              <a:rPr lang="en-US" dirty="0"/>
              <a:t>an HDInsight Spark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75" y="2005806"/>
            <a:ext cx="8553450" cy="399097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4319"/>
            <a:ext cx="3751217" cy="2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9144" y="1747440"/>
            <a:ext cx="4453270" cy="249412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14" y="4187036"/>
            <a:ext cx="5181600" cy="254621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4228031"/>
            <a:ext cx="4724400" cy="2629969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207" y="1747440"/>
            <a:ext cx="4382386" cy="24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sparks is faster?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75103"/>
            <a:ext cx="5181600" cy="285238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2727" y="1232392"/>
            <a:ext cx="5181600" cy="276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276766"/>
            <a:ext cx="5822655" cy="24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339</Words>
  <Application>Microsoft Office PowerPoint</Application>
  <PresentationFormat>Widescreen</PresentationFormat>
  <Paragraphs>83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Helvetica Neue</vt:lpstr>
      <vt:lpstr>Arial</vt:lpstr>
      <vt:lpstr>Calibri</vt:lpstr>
      <vt:lpstr>Calibri Light</vt:lpstr>
      <vt:lpstr>Courier New</vt:lpstr>
      <vt:lpstr>Office Theme</vt:lpstr>
      <vt:lpstr>PowerPoint Presentation</vt:lpstr>
      <vt:lpstr>Predictive Analytics with Spark in Azure HDInsight</vt:lpstr>
      <vt:lpstr>Content</vt:lpstr>
      <vt:lpstr>HDInsight – What is it?</vt:lpstr>
      <vt:lpstr>PowerPoint Presentation</vt:lpstr>
      <vt:lpstr>PowerPoint Presentation</vt:lpstr>
      <vt:lpstr>Demo: Creating an HDInsight Spark cluster</vt:lpstr>
      <vt:lpstr>Hadoop vs. Spark</vt:lpstr>
      <vt:lpstr>Why sparks is faster?</vt:lpstr>
      <vt:lpstr>Spark cluster architecture</vt:lpstr>
      <vt:lpstr>What is RDD?</vt:lpstr>
      <vt:lpstr>RDD Operations</vt:lpstr>
      <vt:lpstr>RDD Transformations</vt:lpstr>
      <vt:lpstr>RDD Actions</vt:lpstr>
      <vt:lpstr>Demo: Working with RDDs in Python</vt:lpstr>
      <vt:lpstr>Ambari Dashboard</vt:lpstr>
      <vt:lpstr>HDInsight Spark: Jupyter notebooks</vt:lpstr>
      <vt:lpstr>What is DataFrames?</vt:lpstr>
      <vt:lpstr>Core abstraction: DataFrames</vt:lpstr>
      <vt:lpstr>DataFrame Operations</vt:lpstr>
      <vt:lpstr>Tables and Queries</vt:lpstr>
      <vt:lpstr>What is Spark SQL?</vt:lpstr>
      <vt:lpstr>Spark SQL</vt:lpstr>
      <vt:lpstr>Spark SQL</vt:lpstr>
      <vt:lpstr>Spark SQL</vt:lpstr>
      <vt:lpstr>What is Machine Learning?</vt:lpstr>
      <vt:lpstr>How does Machine Learning work?</vt:lpstr>
      <vt:lpstr>What is MLlib?</vt:lpstr>
      <vt:lpstr>How to.. Machine Learning in Apache Spark?</vt:lpstr>
      <vt:lpstr>MLlib Terminology</vt:lpstr>
      <vt:lpstr>MLlib Terminology</vt:lpstr>
      <vt:lpstr>Examples: Classification</vt:lpstr>
      <vt:lpstr>Examples: Classification</vt:lpstr>
      <vt:lpstr>Example: Regression</vt:lpstr>
      <vt:lpstr>Example: Regression</vt:lpstr>
      <vt:lpstr>Example: Pipeline</vt:lpstr>
      <vt:lpstr>More Example: Text Analysis</vt:lpstr>
      <vt:lpstr>More Example: Clustering</vt:lpstr>
      <vt:lpstr>More Example: Recommendation</vt:lpstr>
      <vt:lpstr>Now what?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with Spark in Azure HDInsight</dc:title>
  <dc:creator>Ingyu Lee</dc:creator>
  <cp:lastModifiedBy>Ingyu Lee</cp:lastModifiedBy>
  <cp:revision>172</cp:revision>
  <dcterms:created xsi:type="dcterms:W3CDTF">2018-04-12T19:12:59Z</dcterms:created>
  <dcterms:modified xsi:type="dcterms:W3CDTF">2018-04-21T18:12:05Z</dcterms:modified>
</cp:coreProperties>
</file>